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82" r:id="rId6"/>
    <p:sldId id="260" r:id="rId7"/>
    <p:sldId id="261" r:id="rId8"/>
    <p:sldId id="283" r:id="rId9"/>
    <p:sldId id="262" r:id="rId10"/>
    <p:sldId id="286" r:id="rId11"/>
    <p:sldId id="288" r:id="rId12"/>
    <p:sldId id="289" r:id="rId13"/>
    <p:sldId id="290" r:id="rId14"/>
    <p:sldId id="263" r:id="rId15"/>
    <p:sldId id="264" r:id="rId16"/>
    <p:sldId id="265" r:id="rId17"/>
    <p:sldId id="266" r:id="rId18"/>
    <p:sldId id="267" r:id="rId19"/>
    <p:sldId id="296" r:id="rId20"/>
    <p:sldId id="268" r:id="rId21"/>
    <p:sldId id="269" r:id="rId22"/>
    <p:sldId id="270" r:id="rId23"/>
    <p:sldId id="291" r:id="rId24"/>
    <p:sldId id="271" r:id="rId25"/>
    <p:sldId id="293" r:id="rId26"/>
    <p:sldId id="294" r:id="rId27"/>
    <p:sldId id="295" r:id="rId28"/>
    <p:sldId id="272" r:id="rId29"/>
    <p:sldId id="274" r:id="rId30"/>
    <p:sldId id="275" r:id="rId31"/>
    <p:sldId id="284" r:id="rId32"/>
    <p:sldId id="292" r:id="rId33"/>
    <p:sldId id="276" r:id="rId34"/>
    <p:sldId id="278" r:id="rId35"/>
    <p:sldId id="279" r:id="rId36"/>
    <p:sldId id="300" r:id="rId37"/>
    <p:sldId id="280" r:id="rId38"/>
    <p:sldId id="303" r:id="rId39"/>
    <p:sldId id="302" r:id="rId40"/>
    <p:sldId id="298" r:id="rId41"/>
    <p:sldId id="281" r:id="rId42"/>
    <p:sldId id="301" r:id="rId43"/>
    <p:sldId id="297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660"/>
  </p:normalViewPr>
  <p:slideViewPr>
    <p:cSldViewPr>
      <p:cViewPr varScale="1">
        <p:scale>
          <a:sx n="72" d="100"/>
          <a:sy n="72" d="100"/>
        </p:scale>
        <p:origin x="-11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4"/>
    </p:cViewPr>
  </p:sorterViewPr>
  <p:notesViewPr>
    <p:cSldViewPr>
      <p:cViewPr varScale="1">
        <p:scale>
          <a:sx n="59" d="100"/>
          <a:sy n="59" d="100"/>
        </p:scale>
        <p:origin x="-250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CC5D8-394F-4C0A-BC07-08D7C79DEB51}" type="datetimeFigureOut">
              <a:rPr lang="ru-RU" smtClean="0"/>
              <a:pPr/>
              <a:t>15.03.2010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BB47D-1EB9-495C-80AB-B90BA00712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BB47D-1EB9-495C-80AB-B90BA007126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BB47D-1EB9-495C-80AB-B90BA007126D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45C7B-CCB1-4981-8AA9-C193052EBD1E}" type="datetime1">
              <a:rPr lang="ru-RU" smtClean="0"/>
              <a:pPr/>
              <a:t>15.03.2010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51B6-4056-433C-A133-BF9B758783D0}" type="datetime1">
              <a:rPr lang="ru-RU" smtClean="0"/>
              <a:pPr/>
              <a:t>15.03.2010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4523-41EE-41F5-843A-D7C43C62C167}" type="datetime1">
              <a:rPr lang="ru-RU" smtClean="0"/>
              <a:pPr/>
              <a:t>15.03.2010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7752F-D1BC-4EAD-AB1D-4FA8889965F6}" type="datetime1">
              <a:rPr lang="ru-RU" smtClean="0"/>
              <a:pPr/>
              <a:t>15.03.2010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56BE0-9EE6-410C-BD9F-769A6998F115}" type="datetime1">
              <a:rPr lang="ru-RU" smtClean="0"/>
              <a:pPr/>
              <a:t>15.03.2010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792A7-0DBA-436E-AFE5-558C7525CEA9}" type="datetime1">
              <a:rPr lang="ru-RU" smtClean="0"/>
              <a:pPr/>
              <a:t>15.03.2010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523A8-BD77-4E4B-93C0-93768F162C08}" type="datetime1">
              <a:rPr lang="ru-RU" smtClean="0"/>
              <a:pPr/>
              <a:t>15.03.2010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3ADC-9753-42DD-BDC7-AC1D68DDA392}" type="datetime1">
              <a:rPr lang="ru-RU" smtClean="0"/>
              <a:pPr/>
              <a:t>15.03.2010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4E276-5356-4292-A693-882362177B17}" type="datetime1">
              <a:rPr lang="ru-RU" smtClean="0"/>
              <a:pPr/>
              <a:t>15.03.2010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7126E-B2E5-4B2B-BAD0-83FF8C0C41F3}" type="datetime1">
              <a:rPr lang="ru-RU" smtClean="0"/>
              <a:pPr/>
              <a:t>15.03.2010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4D00841-C9C4-4795-B841-857AC9205FA6}" type="datetime1">
              <a:rPr lang="ru-RU" smtClean="0"/>
              <a:pPr/>
              <a:t>15.03.2010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C789365-7BA7-4684-892E-91879957D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3994F94-F29A-4989-882A-D8E6835DDB32}" type="datetime1">
              <a:rPr lang="ru-RU" smtClean="0"/>
              <a:pPr/>
              <a:t>15.03.2010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C789365-7BA7-4684-892E-91879957D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642918"/>
            <a:ext cx="8120090" cy="21431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Лекция на тему: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</a:t>
            </a:r>
            <a:r>
              <a:rPr lang="ru-RU" sz="6700" dirty="0" smtClean="0"/>
              <a:t>Ночлеги и привалы</a:t>
            </a:r>
            <a:endParaRPr lang="ru-RU" sz="6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786190"/>
            <a:ext cx="8120090" cy="1214446"/>
          </a:xfrm>
        </p:spPr>
        <p:txBody>
          <a:bodyPr/>
          <a:lstStyle/>
          <a:p>
            <a:r>
              <a:rPr lang="ru-RU" dirty="0" smtClean="0"/>
              <a:t>Автор - </a:t>
            </a:r>
            <a:r>
              <a:rPr lang="ru-RU" dirty="0" err="1" smtClean="0"/>
              <a:t>Дохновская</a:t>
            </a:r>
            <a:r>
              <a:rPr lang="ru-RU" dirty="0" smtClean="0"/>
              <a:t> Ирина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Малые привалы (сон)</a:t>
            </a:r>
            <a:endParaRPr lang="ru-RU" dirty="0"/>
          </a:p>
        </p:txBody>
      </p:sp>
      <p:pic>
        <p:nvPicPr>
          <p:cNvPr id="6147" name="Picture 3" descr="F:\Фото и видео\спит на привал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857364"/>
            <a:ext cx="6801742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Малые привалы (на склоне)</a:t>
            </a:r>
            <a:endParaRPr lang="ru-RU" dirty="0"/>
          </a:p>
        </p:txBody>
      </p:sp>
      <p:pic>
        <p:nvPicPr>
          <p:cNvPr id="8194" name="Picture 2" descr="F:\Привалы и ночлени\698634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8822" y="1774825"/>
            <a:ext cx="6186355" cy="4625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Малые привалы (на удобном камне)</a:t>
            </a:r>
            <a:endParaRPr lang="ru-RU" dirty="0"/>
          </a:p>
        </p:txBody>
      </p:sp>
      <p:pic>
        <p:nvPicPr>
          <p:cNvPr id="7170" name="Picture 2" descr="F:\Привалы и ночлени\x_e76c09b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5450" y="2168525"/>
            <a:ext cx="5753100" cy="3838575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Малые привалы (на спуске с перевала)</a:t>
            </a:r>
            <a:endParaRPr lang="ru-RU" dirty="0"/>
          </a:p>
        </p:txBody>
      </p:sp>
      <p:pic>
        <p:nvPicPr>
          <p:cNvPr id="9218" name="Picture 2" descr="F:\Привалы и ночлени\x_6d4de69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0" y="1806575"/>
            <a:ext cx="3429000" cy="4562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Обеденные привалы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ru-RU" dirty="0" smtClean="0"/>
              <a:t>это более длительные остановки для </a:t>
            </a:r>
          </a:p>
          <a:p>
            <a:pPr>
              <a:buNone/>
            </a:pPr>
            <a:r>
              <a:rPr lang="ru-RU" dirty="0" smtClean="0"/>
              <a:t>отдыха и питания.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«+»: горячий обед незаменим.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Перекус</a:t>
            </a:r>
            <a:r>
              <a:rPr lang="ru-RU" dirty="0" smtClean="0"/>
              <a:t> – привал для отдыха и питания, </a:t>
            </a:r>
          </a:p>
          <a:p>
            <a:pPr>
              <a:buNone/>
            </a:pPr>
            <a:r>
              <a:rPr lang="ru-RU" b="1" i="1" dirty="0" smtClean="0"/>
              <a:t>исключающий</a:t>
            </a:r>
            <a:r>
              <a:rPr lang="ru-RU" i="1" dirty="0" smtClean="0"/>
              <a:t> </a:t>
            </a:r>
            <a:r>
              <a:rPr lang="ru-RU" dirty="0" smtClean="0"/>
              <a:t>приготовление </a:t>
            </a:r>
            <a:r>
              <a:rPr lang="ru-RU" b="1" i="1" dirty="0" smtClean="0"/>
              <a:t>пищи на </a:t>
            </a:r>
          </a:p>
          <a:p>
            <a:pPr>
              <a:buNone/>
            </a:pPr>
            <a:r>
              <a:rPr lang="ru-RU" b="1" i="1" dirty="0" smtClean="0"/>
              <a:t>костре. </a:t>
            </a:r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r>
              <a:rPr lang="ru-RU" dirty="0" smtClean="0"/>
              <a:t>«+»: занимает менее часа, обычно используется</a:t>
            </a:r>
          </a:p>
          <a:p>
            <a:pPr>
              <a:buNone/>
            </a:pPr>
            <a:r>
              <a:rPr lang="ru-RU" dirty="0" smtClean="0"/>
              <a:t> для экономии светового времени.</a:t>
            </a:r>
          </a:p>
          <a:p>
            <a:pPr>
              <a:buNone/>
            </a:pPr>
            <a:endParaRPr lang="ru-RU" b="1" i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      Выбор места</a:t>
            </a:r>
            <a:br>
              <a:rPr lang="ru-RU" dirty="0" smtClean="0"/>
            </a:br>
            <a:r>
              <a:rPr lang="ru-RU" dirty="0" smtClean="0"/>
              <a:t>        для обеденного привала: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безопасность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 наличие воды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 наличие дров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 эстетизм и комфорт</a:t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Примеры обеденного привала</a:t>
            </a:r>
            <a:br>
              <a:rPr lang="ru-RU" dirty="0" smtClean="0"/>
            </a:br>
            <a:r>
              <a:rPr lang="ru-RU" dirty="0" smtClean="0"/>
              <a:t>   (укрытие от ветра и дождя)</a:t>
            </a:r>
            <a:endParaRPr lang="ru-RU" dirty="0"/>
          </a:p>
        </p:txBody>
      </p:sp>
      <p:pic>
        <p:nvPicPr>
          <p:cNvPr id="4" name="Содержимое 3" descr="x_dc4906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5450" y="1930400"/>
            <a:ext cx="5753100" cy="4314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Бивак (</a:t>
            </a:r>
            <a:r>
              <a:rPr lang="ru-RU" i="1" dirty="0" smtClean="0"/>
              <a:t>устар.</a:t>
            </a:r>
            <a:r>
              <a:rPr lang="ru-RU" dirty="0" smtClean="0"/>
              <a:t> бивуак)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это </a:t>
            </a:r>
            <a:r>
              <a:rPr lang="ru-RU" b="1" dirty="0" smtClean="0"/>
              <a:t>стоянка для ночлега </a:t>
            </a:r>
            <a:r>
              <a:rPr lang="ru-RU" dirty="0" smtClean="0"/>
              <a:t>вне населенного пункта; временное месторасположение путешественников, лагерь туристов, альпинистов и </a:t>
            </a:r>
            <a:r>
              <a:rPr lang="ru-RU" dirty="0" err="1" smtClean="0"/>
              <a:t>т.п</a:t>
            </a: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5" name="Рисунок 4" descr="Безымянный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282" y="3429000"/>
            <a:ext cx="4357718" cy="2900221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Безопасность при выборе места   </a:t>
            </a:r>
            <a:br>
              <a:rPr lang="ru-RU" dirty="0" smtClean="0"/>
            </a:br>
            <a:r>
              <a:rPr lang="ru-RU" dirty="0" smtClean="0"/>
              <a:t>                          ночлега</a:t>
            </a:r>
            <a:endParaRPr lang="ru-RU" dirty="0"/>
          </a:p>
        </p:txBody>
      </p:sp>
      <p:pic>
        <p:nvPicPr>
          <p:cNvPr id="4" name="Содержимое 3" descr="Безымянны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199" y="1774825"/>
            <a:ext cx="6857601" cy="4625975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Безопасность при выборе места   </a:t>
            </a:r>
            <a:br>
              <a:rPr lang="ru-RU" dirty="0" smtClean="0"/>
            </a:br>
            <a:r>
              <a:rPr lang="ru-RU" dirty="0" smtClean="0"/>
              <a:t>                          ночлега</a:t>
            </a:r>
            <a:endParaRPr lang="ru-RU" dirty="0"/>
          </a:p>
        </p:txBody>
      </p:sp>
      <p:pic>
        <p:nvPicPr>
          <p:cNvPr id="13" name="Содержимое 12" descr="Безымянный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08389" y="1774825"/>
            <a:ext cx="6927221" cy="4625975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Режим дня в походе  (24 часа)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>
              <a:latin typeface="Arial Black" pitchFamily="34" charset="0"/>
            </a:endParaRPr>
          </a:p>
          <a:p>
            <a:pPr>
              <a:buNone/>
            </a:pPr>
            <a:endParaRPr lang="ru-RU" dirty="0" smtClean="0">
              <a:latin typeface="Arial Black" pitchFamily="34" charset="0"/>
            </a:endParaRPr>
          </a:p>
          <a:p>
            <a:pPr>
              <a:buNone/>
            </a:pPr>
            <a:endParaRPr lang="ru-RU" dirty="0" smtClean="0">
              <a:latin typeface="Arial Black" pitchFamily="34" charset="0"/>
            </a:endParaRPr>
          </a:p>
          <a:p>
            <a:pPr>
              <a:buNone/>
            </a:pPr>
            <a:endParaRPr lang="ru-RU" dirty="0" smtClean="0">
              <a:latin typeface="Arial Black" pitchFamily="34" charset="0"/>
            </a:endParaRPr>
          </a:p>
          <a:p>
            <a:pPr>
              <a:buNone/>
            </a:pPr>
            <a:endParaRPr lang="ru-RU" dirty="0" smtClean="0">
              <a:latin typeface="Arial Black" pitchFamily="34" charset="0"/>
            </a:endParaRPr>
          </a:p>
          <a:p>
            <a:pPr>
              <a:buNone/>
            </a:pPr>
            <a:endParaRPr lang="ru-RU" dirty="0" smtClean="0">
              <a:latin typeface="Arial Black" pitchFamily="34" charset="0"/>
            </a:endParaRPr>
          </a:p>
          <a:p>
            <a:pPr>
              <a:buNone/>
            </a:pPr>
            <a:endParaRPr lang="ru-RU" dirty="0" smtClean="0"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64"/>
            <a:ext cx="878684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42844" y="2000240"/>
            <a:ext cx="2857520" cy="2071702"/>
          </a:xfrm>
          <a:prstGeom prst="rect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1428728" y="4071942"/>
            <a:ext cx="285752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57158" y="4857760"/>
            <a:ext cx="2571768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 40 мин. до 2 часов</a:t>
            </a:r>
            <a:endParaRPr lang="ru-RU" sz="20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71802" y="2000240"/>
            <a:ext cx="1285884" cy="2071702"/>
          </a:xfrm>
          <a:prstGeom prst="rect">
            <a:avLst/>
          </a:prstGeom>
          <a:solidFill>
            <a:schemeClr val="accent4">
              <a:lumMod val="50000"/>
              <a:alpha val="17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3571868" y="4071942"/>
            <a:ext cx="428628" cy="1714512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928926" y="5786454"/>
            <a:ext cx="192882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 6 до 9 часов</a:t>
            </a:r>
            <a:endParaRPr lang="ru-RU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29124" y="2000240"/>
            <a:ext cx="2857520" cy="2071702"/>
          </a:xfrm>
          <a:prstGeom prst="rect">
            <a:avLst/>
          </a:prstGeom>
          <a:solidFill>
            <a:schemeClr val="accent6">
              <a:alpha val="21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5500694" y="4071942"/>
            <a:ext cx="357190" cy="928694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143504" y="5072074"/>
            <a:ext cx="121444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3-4 часа</a:t>
            </a:r>
            <a:endParaRPr lang="ru-RU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358082" y="2000240"/>
            <a:ext cx="1500198" cy="2071702"/>
          </a:xfrm>
          <a:prstGeom prst="rect">
            <a:avLst/>
          </a:prstGeom>
          <a:solidFill>
            <a:schemeClr val="accent2">
              <a:alpha val="2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8001024" y="4071942"/>
            <a:ext cx="285752" cy="128588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7286644" y="5357826"/>
            <a:ext cx="15001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8-10 часов</a:t>
            </a:r>
            <a:endParaRPr lang="ru-RU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Удачный выбор места ночлега</a:t>
            </a:r>
            <a:endParaRPr lang="ru-RU" dirty="0"/>
          </a:p>
        </p:txBody>
      </p:sp>
      <p:pic>
        <p:nvPicPr>
          <p:cNvPr id="10242" name="Picture 2" descr="F:\Привалы и ночлени\x_7c0a51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5450" y="1935162"/>
            <a:ext cx="5753100" cy="4305300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Удачный выбор места ночлега</a:t>
            </a:r>
            <a:endParaRPr lang="ru-RU" dirty="0"/>
          </a:p>
        </p:txBody>
      </p:sp>
      <p:pic>
        <p:nvPicPr>
          <p:cNvPr id="6" name="Содержимое 5" descr="698636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8822" y="1774825"/>
            <a:ext cx="6186355" cy="4625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Организация работ на бивуаке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подготовка площадок под палатки и их установка;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заготовка дров и воды;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приготовление пищи.</a:t>
            </a:r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Все </a:t>
            </a:r>
            <a:r>
              <a:rPr lang="ru-RU" b="1" dirty="0" smtClean="0"/>
              <a:t>работы на биваке </a:t>
            </a:r>
            <a:r>
              <a:rPr lang="ru-RU" dirty="0" smtClean="0"/>
              <a:t>желательно </a:t>
            </a:r>
          </a:p>
          <a:p>
            <a:pPr>
              <a:buNone/>
            </a:pPr>
            <a:r>
              <a:rPr lang="ru-RU" dirty="0" smtClean="0"/>
              <a:t>проводить параллельно, т.е. </a:t>
            </a:r>
            <a:r>
              <a:rPr lang="ru-RU" b="1" dirty="0" smtClean="0"/>
              <a:t>одновременно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Вынужденная ночевка</a:t>
            </a:r>
            <a:br>
              <a:rPr lang="ru-RU" dirty="0" smtClean="0"/>
            </a:br>
            <a:r>
              <a:rPr lang="ru-RU" dirty="0" smtClean="0"/>
              <a:t>               (семеро в трёшке)</a:t>
            </a:r>
            <a:endParaRPr lang="ru-RU" dirty="0"/>
          </a:p>
        </p:txBody>
      </p:sp>
      <p:pic>
        <p:nvPicPr>
          <p:cNvPr id="5" name="Содержимое 4" descr="525261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88016" y="1774825"/>
            <a:ext cx="6167967" cy="4625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Ночевка вне зоны леса</a:t>
            </a:r>
            <a:endParaRPr lang="ru-RU" dirty="0"/>
          </a:p>
        </p:txBody>
      </p:sp>
      <p:pic>
        <p:nvPicPr>
          <p:cNvPr id="4" name="Picture 2" descr="F:\Фото и видео\x_43d4a0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5450" y="2168525"/>
            <a:ext cx="5753100" cy="3838575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Ночевка вне зоны леса</a:t>
            </a:r>
            <a:endParaRPr lang="ru-RU" dirty="0"/>
          </a:p>
        </p:txBody>
      </p:sp>
      <p:pic>
        <p:nvPicPr>
          <p:cNvPr id="6" name="Содержимое 5" descr="525208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89325" y="1774825"/>
            <a:ext cx="6165349" cy="46259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Выравнивание площадки</a:t>
            </a:r>
            <a:endParaRPr lang="ru-RU" dirty="0"/>
          </a:p>
        </p:txBody>
      </p:sp>
      <p:pic>
        <p:nvPicPr>
          <p:cNvPr id="5" name="Содержимое 4" descr="untitled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643050"/>
            <a:ext cx="7217507" cy="4071966"/>
          </a:xfrm>
        </p:spPr>
      </p:pic>
      <p:sp>
        <p:nvSpPr>
          <p:cNvPr id="7" name="TextBox 6"/>
          <p:cNvSpPr txBox="1"/>
          <p:nvPr/>
        </p:nvSpPr>
        <p:spPr>
          <a:xfrm>
            <a:off x="3000364" y="5929330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Рис. взят с сайта ТК МАИ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Защита от ветра- снежные стенки</a:t>
            </a:r>
            <a:endParaRPr lang="ru-RU" dirty="0"/>
          </a:p>
        </p:txBody>
      </p:sp>
      <p:pic>
        <p:nvPicPr>
          <p:cNvPr id="4" name="Содержимое 3" descr="untitled1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43042" y="1928472"/>
            <a:ext cx="6000792" cy="4240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Строительство укрытий</a:t>
            </a:r>
            <a:br>
              <a:rPr lang="ru-RU" dirty="0" smtClean="0"/>
            </a:br>
            <a:r>
              <a:rPr lang="ru-RU" dirty="0" smtClean="0"/>
              <a:t>                                           для  ночлега</a:t>
            </a:r>
            <a:endParaRPr lang="ru-RU" dirty="0"/>
          </a:p>
        </p:txBody>
      </p:sp>
      <p:pic>
        <p:nvPicPr>
          <p:cNvPr id="4" name="Содержимое 3" descr="IMG_04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714620"/>
            <a:ext cx="4071966" cy="30539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290" name="Picture 2" descr="C:\Users\Irina\Desktop\Славику\IMG_05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857364"/>
            <a:ext cx="4064000" cy="304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Дневка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-это когда группа останавливается на отдых на </a:t>
            </a:r>
          </a:p>
          <a:p>
            <a:pPr>
              <a:buNone/>
            </a:pPr>
            <a:r>
              <a:rPr lang="ru-RU" dirty="0" smtClean="0"/>
              <a:t>сутки (или </a:t>
            </a:r>
            <a:r>
              <a:rPr lang="ru-RU" i="1" dirty="0" err="1" smtClean="0"/>
              <a:t>полуднёвка</a:t>
            </a:r>
            <a:r>
              <a:rPr lang="ru-RU" dirty="0" smtClean="0"/>
              <a:t>- отдых на </a:t>
            </a:r>
            <a:r>
              <a:rPr lang="ru-RU" i="1" dirty="0" err="1" smtClean="0"/>
              <a:t>полндя</a:t>
            </a:r>
            <a:r>
              <a:rPr lang="ru-RU" dirty="0" smtClean="0"/>
              <a:t>).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Дневки организуются с целью более полного восстановления сил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Желательно делать дневки на каждый 8-11 день маршрута</a:t>
            </a:r>
          </a:p>
          <a:p>
            <a:endParaRPr lang="ru-RU" dirty="0" smtClean="0"/>
          </a:p>
          <a:p>
            <a:r>
              <a:rPr lang="ru-RU" dirty="0" smtClean="0"/>
              <a:t>Полезно по возможности помыться или вообще организовать баню.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График дневных переходов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5191"/>
            <a:ext cx="8472518" cy="4625609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По к</a:t>
            </a:r>
            <a:r>
              <a:rPr lang="ru-RU" sz="2800" dirty="0" smtClean="0"/>
              <a:t>лассике</a:t>
            </a:r>
            <a:r>
              <a:rPr lang="ru-RU" sz="2200" dirty="0" smtClean="0"/>
              <a:t>*:    </a:t>
            </a:r>
            <a:r>
              <a:rPr lang="ru-RU" sz="2200" b="1" dirty="0" smtClean="0">
                <a:latin typeface="Arial Black" pitchFamily="34" charset="0"/>
                <a:cs typeface="Aharoni" pitchFamily="2" charset="-79"/>
              </a:rPr>
              <a:t>30+5, 30+10, 45+10..15, 50..55+10..15</a:t>
            </a:r>
          </a:p>
          <a:p>
            <a:pPr>
              <a:buNone/>
            </a:pPr>
            <a:r>
              <a:rPr lang="ru-RU" sz="2000" b="1" dirty="0" smtClean="0">
                <a:latin typeface="Arial Black" pitchFamily="34" charset="0"/>
                <a:cs typeface="Aharoni" pitchFamily="2" charset="-79"/>
              </a:rPr>
              <a:t>_____________________________________________________________</a:t>
            </a:r>
          </a:p>
          <a:p>
            <a:pPr>
              <a:buNone/>
            </a:pPr>
            <a:r>
              <a:rPr lang="en-US" sz="2800" b="1" dirty="0" smtClean="0">
                <a:latin typeface="Arial Black" pitchFamily="34" charset="0"/>
                <a:cs typeface="Aharoni" pitchFamily="2" charset="-79"/>
              </a:rPr>
              <a:t>*</a:t>
            </a:r>
            <a:r>
              <a:rPr lang="en-US" sz="2000" b="1" dirty="0" smtClean="0">
                <a:latin typeface="Arial Black" pitchFamily="34" charset="0"/>
                <a:cs typeface="Aharoni" pitchFamily="2" charset="-79"/>
              </a:rPr>
              <a:t>-</a:t>
            </a:r>
            <a:r>
              <a:rPr lang="ru-RU" sz="2000" dirty="0" smtClean="0"/>
              <a:t>в нормальных погодных условиях, в зависимости от высоты, крутизны склонов, веса рюкзаков, состояния участников</a:t>
            </a:r>
            <a:endParaRPr lang="en-US" sz="2000" dirty="0" smtClean="0"/>
          </a:p>
          <a:p>
            <a:pPr>
              <a:buNone/>
            </a:pPr>
            <a:endParaRPr lang="en-US" sz="2000" b="1" dirty="0" smtClean="0">
              <a:latin typeface="Arial Black" pitchFamily="34" charset="0"/>
              <a:cs typeface="Aharoni" pitchFamily="2" charset="-79"/>
            </a:endParaRPr>
          </a:p>
          <a:p>
            <a:pPr>
              <a:buNone/>
            </a:pPr>
            <a:endParaRPr lang="en-US" sz="2000" b="1" dirty="0" smtClean="0">
              <a:latin typeface="Arial Black" pitchFamily="34" charset="0"/>
              <a:cs typeface="Aharoni" pitchFamily="2" charset="-79"/>
            </a:endParaRP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latin typeface="+mj-lt"/>
                <a:cs typeface="Arial" pitchFamily="34" charset="0"/>
              </a:rPr>
              <a:t>Первый утренний</a:t>
            </a:r>
            <a:r>
              <a:rPr lang="ru-RU" sz="2800" dirty="0" smtClean="0">
                <a:latin typeface="+mj-lt"/>
                <a:cs typeface="Arial" pitchFamily="34" charset="0"/>
              </a:rPr>
              <a:t> переход </a:t>
            </a:r>
            <a:r>
              <a:rPr lang="ru-RU" sz="2800" dirty="0" smtClean="0">
                <a:cs typeface="Arial" pitchFamily="34" charset="0"/>
              </a:rPr>
              <a:t>для </a:t>
            </a:r>
            <a:r>
              <a:rPr lang="ru-RU" sz="2800" dirty="0" err="1" smtClean="0">
                <a:cs typeface="Arial" pitchFamily="34" charset="0"/>
              </a:rPr>
              <a:t>подстраивания</a:t>
            </a:r>
            <a:r>
              <a:rPr lang="ru-RU" sz="2800" dirty="0" smtClean="0">
                <a:cs typeface="Arial" pitchFamily="34" charset="0"/>
              </a:rPr>
              <a:t> к </a:t>
            </a:r>
            <a:endParaRPr lang="en-US" sz="2800" dirty="0" smtClean="0">
              <a:cs typeface="Arial" pitchFamily="34" charset="0"/>
            </a:endParaRPr>
          </a:p>
          <a:p>
            <a:pPr>
              <a:buNone/>
            </a:pPr>
            <a:r>
              <a:rPr lang="ru-RU" sz="2800" dirty="0" smtClean="0">
                <a:cs typeface="Arial" pitchFamily="34" charset="0"/>
              </a:rPr>
              <a:t>ритму нагрузок</a:t>
            </a:r>
            <a:r>
              <a:rPr lang="en-US" sz="2800" dirty="0" smtClean="0">
                <a:cs typeface="Arial" pitchFamily="34" charset="0"/>
              </a:rPr>
              <a:t> </a:t>
            </a:r>
            <a:r>
              <a:rPr lang="ru-RU" sz="2800" dirty="0" smtClean="0">
                <a:cs typeface="Arial" pitchFamily="34" charset="0"/>
              </a:rPr>
              <a:t>может быть </a:t>
            </a:r>
            <a:r>
              <a:rPr lang="ru-RU" sz="2200" dirty="0" smtClean="0">
                <a:latin typeface="Arial Black" pitchFamily="34" charset="0"/>
              </a:rPr>
              <a:t>- 20+5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мин. </a:t>
            </a:r>
          </a:p>
          <a:p>
            <a:pPr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+mj-lt"/>
                <a:cs typeface="Arial" pitchFamily="34" charset="0"/>
              </a:rPr>
              <a:t>В </a:t>
            </a:r>
            <a:r>
              <a:rPr lang="ru-RU" sz="2800" b="1" dirty="0" smtClean="0">
                <a:latin typeface="+mj-lt"/>
                <a:cs typeface="Arial" pitchFamily="34" charset="0"/>
              </a:rPr>
              <a:t>плохую погоду </a:t>
            </a:r>
            <a:r>
              <a:rPr lang="ru-RU" sz="2800" dirty="0" smtClean="0">
                <a:latin typeface="+mj-lt"/>
                <a:cs typeface="Arial" pitchFamily="34" charset="0"/>
              </a:rPr>
              <a:t>переходы </a:t>
            </a:r>
            <a:r>
              <a:rPr lang="ru-RU" sz="2800" b="1" dirty="0" smtClean="0">
                <a:latin typeface="+mj-lt"/>
                <a:cs typeface="Arial" pitchFamily="34" charset="0"/>
              </a:rPr>
              <a:t>удлиняются</a:t>
            </a:r>
            <a:r>
              <a:rPr lang="ru-RU" sz="2800" dirty="0" smtClean="0">
                <a:latin typeface="+mj-lt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ru-RU" sz="2800" dirty="0" smtClean="0">
                <a:latin typeface="+mj-lt"/>
                <a:cs typeface="Arial" pitchFamily="34" charset="0"/>
              </a:rPr>
              <a:t>                                     (</a:t>
            </a:r>
            <a:r>
              <a:rPr lang="ru-RU" sz="2200" dirty="0" smtClean="0">
                <a:latin typeface="Arial Black" pitchFamily="34" charset="0"/>
                <a:cs typeface="Arial" pitchFamily="34" charset="0"/>
              </a:rPr>
              <a:t>50+10, 55+5, 60+10, 90+10, 120+10..15</a:t>
            </a:r>
            <a:r>
              <a:rPr lang="ru-RU" sz="2800" dirty="0" smtClean="0">
                <a:latin typeface="+mj-lt"/>
                <a:cs typeface="Arial" pitchFamily="34" charset="0"/>
              </a:rPr>
              <a:t>). </a:t>
            </a:r>
          </a:p>
          <a:p>
            <a:pPr>
              <a:buNone/>
            </a:pPr>
            <a:r>
              <a:rPr lang="ru-RU" sz="2800" dirty="0" smtClean="0">
                <a:latin typeface="+mj-lt"/>
                <a:cs typeface="Arial" pitchFamily="34" charset="0"/>
              </a:rPr>
              <a:t>Больше 2-х часов идти без привалов достаточно сложно</a:t>
            </a: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Дневка:  что можно делать?</a:t>
            </a:r>
            <a:endParaRPr lang="ru-RU" dirty="0"/>
          </a:p>
        </p:txBody>
      </p:sp>
      <p:pic>
        <p:nvPicPr>
          <p:cNvPr id="4098" name="Picture 2" descr="C:\Users\Irina\Desktop\Новая папка\P11106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8016" y="1774825"/>
            <a:ext cx="6167967" cy="4625975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Дневка:  что можно делать?</a:t>
            </a:r>
            <a:endParaRPr lang="ru-RU" dirty="0"/>
          </a:p>
        </p:txBody>
      </p:sp>
      <p:pic>
        <p:nvPicPr>
          <p:cNvPr id="6" name="Содержимое 5" descr="x_4d52b5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5450" y="1930400"/>
            <a:ext cx="5753100" cy="43148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Дневка:  что можно делать?</a:t>
            </a:r>
            <a:endParaRPr lang="ru-RU" dirty="0"/>
          </a:p>
        </p:txBody>
      </p:sp>
      <p:pic>
        <p:nvPicPr>
          <p:cNvPr id="5" name="Содержимое 4" descr="IMG_3689-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0371" y="1774825"/>
            <a:ext cx="6643257" cy="46259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Дневка: что нельзя делать?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5400" b="1" dirty="0" smtClean="0"/>
          </a:p>
          <a:p>
            <a:pPr>
              <a:buNone/>
            </a:pPr>
            <a:r>
              <a:rPr lang="ru-RU" sz="5400" b="1" dirty="0" smtClean="0"/>
              <a:t>На бивуаках не следует</a:t>
            </a:r>
          </a:p>
          <a:p>
            <a:pPr>
              <a:buNone/>
            </a:pPr>
            <a:r>
              <a:rPr lang="ru-RU" sz="5400" b="1" dirty="0" smtClean="0"/>
              <a:t>заниматься глупостями</a:t>
            </a:r>
            <a:endParaRPr lang="ru-RU" sz="5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Разведение костров</a:t>
            </a:r>
            <a:endParaRPr lang="ru-RU" dirty="0"/>
          </a:p>
        </p:txBody>
      </p:sp>
      <p:pic>
        <p:nvPicPr>
          <p:cNvPr id="6" name="Содержимое 5" descr="Безымянный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54648" y="1774825"/>
            <a:ext cx="6834704" cy="4625975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Условно костры можно     </a:t>
            </a:r>
            <a:br>
              <a:rPr lang="ru-RU" dirty="0" smtClean="0"/>
            </a:br>
            <a:r>
              <a:rPr lang="ru-RU" dirty="0" smtClean="0"/>
              <a:t>   разделить по назначению:</a:t>
            </a:r>
            <a:endParaRPr lang="ru-RU" dirty="0"/>
          </a:p>
        </p:txBody>
      </p:sp>
      <p:pic>
        <p:nvPicPr>
          <p:cNvPr id="4" name="Содержимое 3" descr="Косте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20071" y="1774825"/>
            <a:ext cx="6903858" cy="4625975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Типы костров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5987" y="1562243"/>
            <a:ext cx="5314971" cy="458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Сухое горючее и дождь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b="1" dirty="0" smtClean="0"/>
              <a:t>у каждого пакет с герметизированными спичками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                                   </a:t>
            </a:r>
            <a:r>
              <a:rPr lang="ru-RU" u="sng" dirty="0" smtClean="0"/>
              <a:t>Взять из дома: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таблетки сухого спирта, огарок свечки,</a:t>
            </a:r>
          </a:p>
          <a:p>
            <a:pPr>
              <a:buNone/>
            </a:pPr>
            <a:r>
              <a:rPr lang="ru-RU" dirty="0" smtClean="0"/>
              <a:t>кусочек органического стекла и т.д.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В дождливую погоду для этих целей лучше</a:t>
            </a:r>
          </a:p>
          <a:p>
            <a:pPr>
              <a:buNone/>
            </a:pPr>
            <a:r>
              <a:rPr lang="ru-RU" dirty="0" smtClean="0"/>
              <a:t>применять специальные жидкости на основе</a:t>
            </a:r>
          </a:p>
          <a:p>
            <a:pPr>
              <a:buNone/>
            </a:pPr>
            <a:r>
              <a:rPr lang="ru-RU" dirty="0" smtClean="0"/>
              <a:t>парафинов типа </a:t>
            </a:r>
            <a:r>
              <a:rPr lang="ru-RU" dirty="0" err="1" smtClean="0"/>
              <a:t>Forester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Сухое горючее и дождь</a:t>
            </a:r>
            <a:endParaRPr lang="ru-RU" dirty="0"/>
          </a:p>
        </p:txBody>
      </p:sp>
      <p:pic>
        <p:nvPicPr>
          <p:cNvPr id="6" name="Содержимое 5" descr="для дожд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29256" y="3471863"/>
            <a:ext cx="2863023" cy="29448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500166" y="1785926"/>
            <a:ext cx="55272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                   Запомните:</a:t>
            </a:r>
          </a:p>
          <a:p>
            <a:r>
              <a:rPr lang="ru-RU" sz="3200" dirty="0" smtClean="0"/>
              <a:t>ни в коем случае для розжига </a:t>
            </a:r>
          </a:p>
          <a:p>
            <a:r>
              <a:rPr lang="ru-RU" sz="3200" dirty="0" smtClean="0"/>
              <a:t>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нельзя </a:t>
            </a:r>
            <a:r>
              <a:rPr lang="ru-RU" sz="3200" dirty="0" smtClean="0"/>
              <a:t>употреблять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бензин</a:t>
            </a:r>
            <a:r>
              <a:rPr lang="ru-RU" sz="3200" dirty="0" smtClean="0"/>
              <a:t>! </a:t>
            </a:r>
            <a:endParaRPr lang="ru-RU" sz="3200" dirty="0"/>
          </a:p>
        </p:txBody>
      </p:sp>
      <p:pic>
        <p:nvPicPr>
          <p:cNvPr id="9" name="Рисунок 8" descr="бензи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3786190"/>
            <a:ext cx="1785950" cy="2689431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 flipV="1">
            <a:off x="357158" y="4071942"/>
            <a:ext cx="2357422" cy="2143140"/>
          </a:xfrm>
          <a:prstGeom prst="line">
            <a:avLst/>
          </a:prstGeom>
          <a:ln w="190500" cap="sq" cmpd="sng">
            <a:headEnd w="sm" len="sm"/>
            <a:tailEnd w="med" len="sm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14282" y="4071942"/>
            <a:ext cx="3000396" cy="2143140"/>
          </a:xfrm>
          <a:prstGeom prst="line">
            <a:avLst/>
          </a:prstGeom>
          <a:ln w="190500" cap="sq" cmpd="sng">
            <a:headEnd w="sm" len="sm"/>
            <a:tailEnd w="med" len="sm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Стрелка вправо 14"/>
          <p:cNvSpPr/>
          <p:nvPr/>
        </p:nvSpPr>
        <p:spPr>
          <a:xfrm>
            <a:off x="3071802" y="4643446"/>
            <a:ext cx="1571636" cy="57150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Выбор места для костра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не менее </a:t>
            </a:r>
            <a:r>
              <a:rPr lang="ru-RU" b="1" dirty="0" smtClean="0"/>
              <a:t>5 метров </a:t>
            </a:r>
            <a:r>
              <a:rPr lang="ru-RU" dirty="0" smtClean="0"/>
              <a:t>от палаток;</a:t>
            </a:r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ru-RU" b="1" dirty="0" smtClean="0"/>
              <a:t>укрыто от ветра и дождя </a:t>
            </a:r>
            <a:r>
              <a:rPr lang="ru-RU" dirty="0" smtClean="0"/>
              <a:t>каким-либо естественным укрытием;</a:t>
            </a:r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в </a:t>
            </a:r>
            <a:r>
              <a:rPr lang="ru-RU" b="1" dirty="0" smtClean="0"/>
              <a:t>радиусе 1-го метра расчистить </a:t>
            </a:r>
            <a:r>
              <a:rPr lang="ru-RU" dirty="0" smtClean="0"/>
              <a:t>от всего, что способно гореть;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Окончание дневного перехода</a:t>
            </a:r>
            <a:br>
              <a:rPr lang="ru-RU" dirty="0" smtClean="0"/>
            </a:br>
            <a:r>
              <a:rPr lang="ru-RU" dirty="0" smtClean="0"/>
              <a:t>                       определяется 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3222" indent="-514350">
              <a:buFont typeface="+mj-lt"/>
              <a:buAutoNum type="arabicPeriod"/>
            </a:pPr>
            <a:r>
              <a:rPr lang="ru-RU" b="1" dirty="0" smtClean="0"/>
              <a:t>целью</a:t>
            </a:r>
            <a:r>
              <a:rPr lang="en-US" dirty="0" smtClean="0"/>
              <a:t>;</a:t>
            </a:r>
            <a:endParaRPr lang="ru-RU" dirty="0" smtClean="0"/>
          </a:p>
          <a:p>
            <a:pPr marL="633222" indent="-514350">
              <a:buNone/>
            </a:pPr>
            <a:endParaRPr lang="ru-RU" dirty="0" smtClean="0"/>
          </a:p>
          <a:p>
            <a:pPr marL="633222" indent="-514350">
              <a:buFont typeface="+mj-lt"/>
              <a:buAutoNum type="arabicPeriod" startAt="2"/>
            </a:pPr>
            <a:r>
              <a:rPr lang="ru-RU" b="1" dirty="0" smtClean="0"/>
              <a:t>рельефом </a:t>
            </a:r>
            <a:r>
              <a:rPr lang="ru-RU" dirty="0" smtClean="0"/>
              <a:t>на месте ожидаемого бивака (для производства бивачных работ в светлое время)</a:t>
            </a:r>
            <a:r>
              <a:rPr lang="en-US" dirty="0" smtClean="0"/>
              <a:t>;</a:t>
            </a:r>
            <a:endParaRPr lang="ru-RU" dirty="0" smtClean="0"/>
          </a:p>
          <a:p>
            <a:pPr marL="633222" indent="-514350">
              <a:buNone/>
            </a:pPr>
            <a:endParaRPr lang="ru-RU" dirty="0" smtClean="0"/>
          </a:p>
          <a:p>
            <a:pPr marL="633222" indent="-514350">
              <a:buFont typeface="+mj-lt"/>
              <a:buAutoNum type="arabicPeriod" startAt="3"/>
            </a:pPr>
            <a:r>
              <a:rPr lang="ru-RU" b="1" dirty="0" smtClean="0"/>
              <a:t>другими причинами </a:t>
            </a:r>
            <a:r>
              <a:rPr lang="ru-RU" dirty="0" smtClean="0"/>
              <a:t>(испортилась погода, темнота, </a:t>
            </a:r>
            <a:r>
              <a:rPr lang="ru-RU" dirty="0" err="1" smtClean="0"/>
              <a:t>усталость,заболевания</a:t>
            </a:r>
            <a:r>
              <a:rPr lang="ru-RU" dirty="0" smtClean="0"/>
              <a:t>)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Правило «Треугольник костра»</a:t>
            </a:r>
            <a:endParaRPr lang="ru-RU" dirty="0"/>
          </a:p>
        </p:txBody>
      </p:sp>
      <p:pic>
        <p:nvPicPr>
          <p:cNvPr id="4" name="Содержимое 3" descr="Костер треугольни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96628" y="1774825"/>
            <a:ext cx="6950743" cy="4625975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Основные правила  разжигания костра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первый этап разведения костра – </a:t>
            </a:r>
            <a:r>
              <a:rPr lang="ru-RU" b="1" dirty="0" smtClean="0"/>
              <a:t>зажигание растопки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растопку поджигают </a:t>
            </a:r>
            <a:r>
              <a:rPr lang="ru-RU" b="1" dirty="0" smtClean="0"/>
              <a:t>с самого низа</a:t>
            </a:r>
            <a:r>
              <a:rPr lang="ru-RU" dirty="0" smtClean="0"/>
              <a:t>, чтобы она хорошо прогорела;</a:t>
            </a:r>
          </a:p>
          <a:p>
            <a:r>
              <a:rPr lang="ru-RU" dirty="0" smtClean="0"/>
              <a:t>как костер будет </a:t>
            </a:r>
            <a:r>
              <a:rPr lang="ru-RU" b="1" dirty="0" smtClean="0"/>
              <a:t>разгораться</a:t>
            </a:r>
            <a:r>
              <a:rPr lang="ru-RU" dirty="0" smtClean="0"/>
              <a:t>, в него кладутся все более </a:t>
            </a:r>
            <a:r>
              <a:rPr lang="ru-RU" b="1" dirty="0" smtClean="0"/>
              <a:t>толстые</a:t>
            </a:r>
            <a:r>
              <a:rPr lang="ru-RU" dirty="0" smtClean="0"/>
              <a:t> ветки и поленья (</a:t>
            </a:r>
            <a:r>
              <a:rPr lang="ru-RU" b="1" dirty="0" smtClean="0"/>
              <a:t>сухие</a:t>
            </a:r>
            <a:r>
              <a:rPr lang="ru-RU" dirty="0" smtClean="0"/>
              <a:t>);</a:t>
            </a:r>
          </a:p>
          <a:p>
            <a:r>
              <a:rPr lang="ru-RU" dirty="0" smtClean="0"/>
              <a:t>пока не появятся угли, костер может легко погаснуть.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Полезные советы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Если дрова плохо разгораются - присыпьте их щепоткой соли.</a:t>
            </a:r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Крупные куски бересты при горении сворачиваются в трубку, гася пламя, поэтому для поджигания растопки следует использовать небольшие, слегка согнутые пополам треугольные кусочки берёзовой коры.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Если необходимо сохранить и перенести огонь на новое место, угли помещают в подручные ёмкости - пустые консервные банки или свёрнутую трубкой бересту, - пересыпанные землёй, мелкими камешками и золой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Экология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Весь </a:t>
            </a:r>
            <a:r>
              <a:rPr lang="ru-RU" b="1" dirty="0" smtClean="0"/>
              <a:t>мусор после бивуака сжигается</a:t>
            </a:r>
            <a:r>
              <a:rPr lang="ru-RU" dirty="0" smtClean="0"/>
              <a:t>, а банки обжигаются, потом плющатся камнями и закапываются в грунт или закладываются под валуны. Ещё </a:t>
            </a:r>
            <a:r>
              <a:rPr lang="ru-RU" b="1" dirty="0" smtClean="0"/>
              <a:t>лучше унести банки вниз</a:t>
            </a:r>
            <a:r>
              <a:rPr lang="ru-RU" dirty="0" smtClean="0"/>
              <a:t>.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покидая место бивака, следует обязательно </a:t>
            </a:r>
            <a:r>
              <a:rPr lang="ru-RU" b="1" dirty="0" smtClean="0"/>
              <a:t>залить костер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        Привалы -</a:t>
            </a:r>
            <a:br>
              <a:rPr lang="ru-RU" dirty="0" smtClean="0"/>
            </a:br>
            <a:r>
              <a:rPr lang="ru-RU" dirty="0" smtClean="0"/>
              <a:t> это способ восстановления сил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 Black" pitchFamily="34" charset="0"/>
              </a:rPr>
              <a:t>2</a:t>
            </a:r>
            <a:r>
              <a:rPr lang="en-US" dirty="0" smtClean="0">
                <a:latin typeface="Arial Black" pitchFamily="34" charset="0"/>
              </a:rPr>
              <a:t>/</a:t>
            </a:r>
            <a:r>
              <a:rPr lang="ru-RU" dirty="0" smtClean="0">
                <a:latin typeface="Arial Black" pitchFamily="34" charset="0"/>
              </a:rPr>
              <a:t>3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ru-RU" dirty="0" smtClean="0">
                <a:latin typeface="Arial Black" pitchFamily="34" charset="0"/>
              </a:rPr>
              <a:t>походного времени туристы      </a:t>
            </a:r>
          </a:p>
          <a:p>
            <a:pPr>
              <a:buNone/>
            </a:pPr>
            <a:r>
              <a:rPr lang="ru-RU" dirty="0" smtClean="0">
                <a:latin typeface="Arial Black" pitchFamily="34" charset="0"/>
              </a:rPr>
              <a:t>       проводят на привалах</a:t>
            </a:r>
            <a:endParaRPr lang="en-US" dirty="0" smtClean="0">
              <a:latin typeface="Arial Black" pitchFamily="34" charset="0"/>
            </a:endParaRPr>
          </a:p>
          <a:p>
            <a:pPr>
              <a:buNone/>
            </a:pPr>
            <a:endParaRPr lang="en-US" dirty="0" smtClean="0">
              <a:latin typeface="Arial Black" pitchFamily="34" charset="0"/>
            </a:endParaRPr>
          </a:p>
          <a:p>
            <a:pPr>
              <a:buNone/>
            </a:pPr>
            <a:endParaRPr lang="ru-RU" dirty="0" smtClean="0"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rial Black" pitchFamily="34" charset="0"/>
              </a:rPr>
              <a:t>V=T</a:t>
            </a:r>
            <a:r>
              <a:rPr lang="en-US" baseline="30000" dirty="0" smtClean="0">
                <a:latin typeface="Arial Black" pitchFamily="34" charset="0"/>
              </a:rPr>
              <a:t>2</a:t>
            </a:r>
          </a:p>
          <a:p>
            <a:pPr>
              <a:buNone/>
            </a:pPr>
            <a:endParaRPr lang="ru-RU" baseline="30000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sz="2000" dirty="0" smtClean="0">
                <a:latin typeface="Arial Black" pitchFamily="34" charset="0"/>
              </a:rPr>
              <a:t>где </a:t>
            </a:r>
            <a:r>
              <a:rPr lang="en-US" sz="2000" dirty="0" smtClean="0">
                <a:latin typeface="Arial Black" pitchFamily="34" charset="0"/>
              </a:rPr>
              <a:t>T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en-US" sz="2000" dirty="0" smtClean="0">
                <a:latin typeface="Arial Black" pitchFamily="34" charset="0"/>
              </a:rPr>
              <a:t>- </a:t>
            </a:r>
            <a:r>
              <a:rPr lang="ru-RU" sz="2000" dirty="0" smtClean="0">
                <a:latin typeface="Arial Black" pitchFamily="34" charset="0"/>
              </a:rPr>
              <a:t>время «переработанное» (относительно нормы) за дневной переход</a:t>
            </a:r>
          </a:p>
          <a:p>
            <a:pPr>
              <a:buNone/>
            </a:pPr>
            <a:r>
              <a:rPr lang="ru-RU" sz="2000" dirty="0" smtClean="0">
                <a:latin typeface="Arial Black" pitchFamily="34" charset="0"/>
              </a:rPr>
              <a:t>   и  </a:t>
            </a:r>
            <a:r>
              <a:rPr lang="en-US" sz="2000" dirty="0" smtClean="0">
                <a:latin typeface="Arial Black" pitchFamily="34" charset="0"/>
              </a:rPr>
              <a:t>V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en-US" sz="2000" dirty="0" smtClean="0">
                <a:latin typeface="Arial Black" pitchFamily="34" charset="0"/>
              </a:rPr>
              <a:t>–</a:t>
            </a:r>
            <a:r>
              <a:rPr lang="ru-RU" sz="2000" dirty="0" smtClean="0">
                <a:latin typeface="Arial Black" pitchFamily="34" charset="0"/>
              </a:rPr>
              <a:t> время</a:t>
            </a:r>
            <a:r>
              <a:rPr lang="en-US" sz="2000" dirty="0" smtClean="0">
                <a:latin typeface="Arial Black" pitchFamily="34" charset="0"/>
              </a:rPr>
              <a:t>, </a:t>
            </a:r>
            <a:r>
              <a:rPr lang="ru-RU" sz="2000" dirty="0" smtClean="0">
                <a:latin typeface="Arial Black" pitchFamily="34" charset="0"/>
              </a:rPr>
              <a:t>необходимое организму на восстановление сил</a:t>
            </a:r>
          </a:p>
          <a:p>
            <a:pPr>
              <a:buNone/>
            </a:pPr>
            <a:endParaRPr lang="ru-RU" dirty="0" smtClean="0">
              <a:latin typeface="Arial Black" pitchFamily="34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 продолжительности привалы    </a:t>
            </a:r>
            <a:br>
              <a:rPr lang="ru-RU" dirty="0" smtClean="0"/>
            </a:br>
            <a:r>
              <a:rPr lang="ru-RU" dirty="0" smtClean="0"/>
              <a:t>                    делятся на…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5191"/>
            <a:ext cx="8543956" cy="4625609"/>
          </a:xfrm>
          <a:ln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b="1" dirty="0" smtClean="0"/>
              <a:t>малые привалы </a:t>
            </a:r>
            <a:r>
              <a:rPr lang="ru-RU" dirty="0" smtClean="0"/>
              <a:t>(для отдыха, переодевания, ремонта)</a:t>
            </a:r>
            <a:r>
              <a:rPr lang="en-US" dirty="0" smtClean="0"/>
              <a:t>;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обеденные привалы</a:t>
            </a:r>
            <a:r>
              <a:rPr lang="en-US" dirty="0" smtClean="0"/>
              <a:t>;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ночевки</a:t>
            </a:r>
            <a:r>
              <a:rPr lang="en-US" dirty="0" smtClean="0"/>
              <a:t>;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дневки</a:t>
            </a:r>
            <a:r>
              <a:rPr lang="en-US" dirty="0" smtClean="0"/>
              <a:t>.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Малые привалы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это наиболее короткие остановки в пути.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</a:t>
            </a:r>
            <a:r>
              <a:rPr lang="ru-RU" b="1" dirty="0" smtClean="0"/>
              <a:t>Место </a:t>
            </a:r>
            <a:r>
              <a:rPr lang="ru-RU" dirty="0" smtClean="0"/>
              <a:t>малого привала </a:t>
            </a:r>
            <a:r>
              <a:rPr lang="ru-RU" b="1" dirty="0" smtClean="0"/>
              <a:t>определяется</a:t>
            </a:r>
            <a:r>
              <a:rPr lang="ru-RU" dirty="0" smtClean="0"/>
              <a:t> преимущественно </a:t>
            </a:r>
            <a:r>
              <a:rPr lang="ru-RU" b="1" dirty="0" smtClean="0"/>
              <a:t>временем переходов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Время </a:t>
            </a:r>
            <a:r>
              <a:rPr lang="ru-RU" dirty="0" smtClean="0"/>
              <a:t>прибытия отсчитывается по приходу </a:t>
            </a:r>
            <a:r>
              <a:rPr lang="ru-RU" b="1" dirty="0" smtClean="0"/>
              <a:t>последнего.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Малые привалы (на живописном озере)</a:t>
            </a:r>
            <a:endParaRPr lang="ru-RU" dirty="0"/>
          </a:p>
        </p:txBody>
      </p:sp>
      <p:pic>
        <p:nvPicPr>
          <p:cNvPr id="3075" name="Picture 3" descr="F:\Привалы и ночлени\x_d1d8c1b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5450" y="1930400"/>
            <a:ext cx="5753100" cy="43148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Малые привалы (отдых стоя)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2518" y="1774825"/>
            <a:ext cx="6938963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9365-7BA7-4684-892E-91879957D9E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1928</TotalTime>
  <Words>805</Words>
  <Application>Microsoft Office PowerPoint</Application>
  <PresentationFormat>Экран (4:3)</PresentationFormat>
  <Paragraphs>199</Paragraphs>
  <Slides>43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Модульная</vt:lpstr>
      <vt:lpstr>                 Лекция на тему:          Ночлеги и привалы</vt:lpstr>
      <vt:lpstr>Режим дня в походе  (24 часа)</vt:lpstr>
      <vt:lpstr>    График дневных переходов</vt:lpstr>
      <vt:lpstr>    Окончание дневного перехода                        определяется …</vt:lpstr>
      <vt:lpstr>                       Привалы -  это способ восстановления сил</vt:lpstr>
      <vt:lpstr>По продолжительности привалы                         делятся на…</vt:lpstr>
      <vt:lpstr>                Малые привалы</vt:lpstr>
      <vt:lpstr> Малые привалы (на живописном озере)</vt:lpstr>
      <vt:lpstr>   Малые привалы (отдых стоя)</vt:lpstr>
      <vt:lpstr>         Малые привалы (сон)</vt:lpstr>
      <vt:lpstr>         Малые привалы (на склоне)</vt:lpstr>
      <vt:lpstr>         Малые привалы (на удобном камне)</vt:lpstr>
      <vt:lpstr>         Малые привалы (на спуске с перевала)</vt:lpstr>
      <vt:lpstr>            Обеденные привалы</vt:lpstr>
      <vt:lpstr>                     Выбор места         для обеденного привала:</vt:lpstr>
      <vt:lpstr>Примеры обеденного привала    (укрытие от ветра и дождя)</vt:lpstr>
      <vt:lpstr>            Бивак (устар. бивуак)</vt:lpstr>
      <vt:lpstr>Безопасность при выборе места                              ночлега</vt:lpstr>
      <vt:lpstr>Безопасность при выборе места                              ночлега</vt:lpstr>
      <vt:lpstr>Удачный выбор места ночлега</vt:lpstr>
      <vt:lpstr>Удачный выбор места ночлега</vt:lpstr>
      <vt:lpstr>Организация работ на бивуаке</vt:lpstr>
      <vt:lpstr>            Вынужденная ночевка                (семеро в трёшке)</vt:lpstr>
      <vt:lpstr>    Ночевка вне зоны леса</vt:lpstr>
      <vt:lpstr>    Ночевка вне зоны леса</vt:lpstr>
      <vt:lpstr>    Выравнивание площадки</vt:lpstr>
      <vt:lpstr>Защита от ветра- снежные стенки</vt:lpstr>
      <vt:lpstr> Строительство укрытий                                            для  ночлега</vt:lpstr>
      <vt:lpstr>                       Дневка</vt:lpstr>
      <vt:lpstr>Дневка:  что можно делать?</vt:lpstr>
      <vt:lpstr>Дневка:  что можно делать?</vt:lpstr>
      <vt:lpstr>Дневка:  что можно делать?</vt:lpstr>
      <vt:lpstr>Дневка: что нельзя делать?</vt:lpstr>
      <vt:lpstr>         Разведение костров</vt:lpstr>
      <vt:lpstr>       Условно костры можно         разделить по назначению:</vt:lpstr>
      <vt:lpstr>                    Типы костров</vt:lpstr>
      <vt:lpstr>    Сухое горючее и дождь</vt:lpstr>
      <vt:lpstr>    Сухое горючее и дождь</vt:lpstr>
      <vt:lpstr>      Выбор места для костра</vt:lpstr>
      <vt:lpstr>Правило «Треугольник костра»</vt:lpstr>
      <vt:lpstr>Основные правила  разжигания костра</vt:lpstr>
      <vt:lpstr>               Полезные советы</vt:lpstr>
      <vt:lpstr>                      Экология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Irina</dc:creator>
  <cp:lastModifiedBy>Irina</cp:lastModifiedBy>
  <cp:revision>93</cp:revision>
  <dcterms:created xsi:type="dcterms:W3CDTF">2010-03-12T14:17:37Z</dcterms:created>
  <dcterms:modified xsi:type="dcterms:W3CDTF">2010-03-15T20:10:02Z</dcterms:modified>
</cp:coreProperties>
</file>